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9"/>
  </p:notesMasterIdLst>
  <p:sldIdLst>
    <p:sldId id="356" r:id="rId3"/>
    <p:sldId id="353" r:id="rId4"/>
    <p:sldId id="354" r:id="rId5"/>
    <p:sldId id="355" r:id="rId6"/>
    <p:sldId id="357" r:id="rId7"/>
    <p:sldId id="358" r:id="rId8"/>
    <p:sldId id="359" r:id="rId9"/>
    <p:sldId id="360" r:id="rId10"/>
    <p:sldId id="361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62" r:id="rId25"/>
    <p:sldId id="363" r:id="rId26"/>
    <p:sldId id="364" r:id="rId27"/>
    <p:sldId id="351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4" autoAdjust="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A93C-3455-4E4C-9121-582B06BBAA09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C87A8-CFBF-41D3-B6D1-EF07153A4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26347-D297-4CC2-BB80-4979A5A3FD92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9E08B-41E4-42FF-B216-A0BA4194A9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2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92B6-847C-404D-96FA-D82178555B9D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C0A82-4982-4DA8-BF14-BC0CDCACEA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C4B31-90DE-4023-AB1D-CF006F4B909A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CD8C8-3F49-4017-97DB-A35E4F4544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2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8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5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63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1" y="1193800"/>
            <a:ext cx="3765550" cy="492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2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95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8F50D-2DF5-441E-B595-31B65413CA0A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E32E0-4F7A-4C51-A07F-A32EBD8C5A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3DD5-5396-4006-AB4C-87CAFA69FA87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881CA-77E4-47A2-BDBA-2EE13C56C49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1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4953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347D7-27DA-48B4-BE3E-3783A93D922F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13F82-F088-4D86-B756-41253263AC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1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F618B-5690-4DCC-8755-C8992E9508AA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48D50-6558-47A0-9E43-173458B88C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E106-FB49-469E-ADBB-1CC2E09D2FC0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AC56E-9F38-4A2A-A655-530BFCF9D27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3B698-C342-4256-AF38-7F62A2A9D2D5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1F71B-101D-4B1E-8276-752D3DFB6D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2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55F0-967F-4F95-8E53-8E00A8AD813A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A35CD9-00FA-42F6-ADAB-D35EB55F2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153BF-35EB-4C2A-8FE5-138F9E90B205}" type="datetime3">
              <a:rPr lang="zh-CN" altLang="en-US" smtClean="0">
                <a:solidFill>
                  <a:srgbClr val="000000"/>
                </a:solidFill>
              </a:rPr>
              <a:t>2021年10月5日星期二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B5B8-3781-4543-A153-270FB8735D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2D2F4"/>
            </a:gs>
            <a:gs pos="50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44B10-186D-4C4E-AA9F-7F34D9AD7760}" type="datetime3">
              <a:rPr kumimoji="1" lang="zh-CN" altLang="en-US" smtClean="0">
                <a:solidFill>
                  <a:srgbClr val="000000"/>
                </a:solidFill>
              </a:rPr>
              <a:t>2021年10月5日星期二</a:t>
            </a:fld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477000"/>
            <a:ext cx="40386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计算机系统结构      第五章  标量处理机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6109F8-6206-420F-ADE8-3F4B086AE4E7}" type="slidenum">
              <a:rPr kumimoji="1"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F543C2CE-5AF7-8143-8A0A-0153F98C0316}" type="slidenum">
              <a:rPr lang="en-US" smtClean="0"/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1" y="1524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066800"/>
            <a:ext cx="7683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32B7"/>
          </a:solidFill>
          <a:latin typeface="Arial" charset="0"/>
        </a:defRPr>
      </a:lvl9pPr>
    </p:titleStyle>
    <p:bodyStyle>
      <a:lvl1pPr marL="172641" indent="-1726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57250" indent="-17145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Arial"/>
        <a:buChar char="•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1572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Font typeface="Wingdings" charset="2"/>
        <a:buChar char="§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500188" indent="-128588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SzPct val="100000"/>
        <a:buChar char="–"/>
        <a:defRPr sz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53807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利用猜测挖掘更多</a:t>
            </a:r>
            <a:r>
              <a:rPr lang="en-US" altLang="zh-CN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ILP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14651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为了挖掘更多指令并行性</a:t>
            </a:r>
            <a:r>
              <a:rPr lang="en-US" altLang="zh-CN" sz="2400" dirty="0" smtClean="0"/>
              <a:t>ILP</a:t>
            </a:r>
            <a:r>
              <a:rPr lang="zh-CN" altLang="en-US" sz="2400" dirty="0" smtClean="0"/>
              <a:t>，需要通过硬件猜测分支转移的方法克服控制相关，假设猜测是对的继续执行指令</a:t>
            </a:r>
            <a:endParaRPr lang="en-US" altLang="zh-CN" sz="24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基于硬件的猜测的三个主要思想：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通过动态分支预测来选择要执行的指令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猜测可以允许在控制相关解决前执行指令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/>
              <a:t>能够撤销预测错误指令的影响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动态调度基准块的不同组合</a:t>
            </a:r>
            <a:endParaRPr lang="en-US" altLang="zh-CN" sz="24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要获得更多的</a:t>
            </a:r>
            <a:r>
              <a:rPr lang="en-US" altLang="zh-CN" sz="2400" dirty="0" smtClean="0"/>
              <a:t>ILP</a:t>
            </a:r>
            <a:r>
              <a:rPr lang="zh-CN" altLang="en-US" sz="2400" dirty="0" smtClean="0"/>
              <a:t>，需要将猜测与动态调度结合起来。没有猜测的动态调度仅仅能够部分重叠执行基本块，因为它要求在执行后续基本块的任意一条指令之前，分支指令必须被判明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转移成功与否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24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9144000" cy="66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9144000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52"/>
            <a:ext cx="9144000" cy="66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2"/>
            <a:ext cx="9144000" cy="66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"/>
            <a:ext cx="9144000" cy="66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9144000" cy="6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3"/>
            <a:ext cx="9144000" cy="67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91168" y="16745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硬件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猜测</a:t>
            </a:r>
            <a:r>
              <a:rPr lang="en-US" altLang="zh-CN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+</a:t>
            </a:r>
            <a:r>
              <a:rPr lang="en-US" altLang="zh-CN" sz="3600" b="1" kern="0" dirty="0" err="1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Tomasulo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9367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沿着</a:t>
            </a:r>
            <a:r>
              <a:rPr lang="zh-CN" altLang="en-US" sz="2400" dirty="0"/>
              <a:t>预测的路径</a:t>
            </a:r>
            <a:r>
              <a:rPr lang="en-US" altLang="zh-CN" sz="2400" dirty="0"/>
              <a:t>(</a:t>
            </a:r>
            <a:r>
              <a:rPr lang="zh-CN" altLang="en-US" sz="2400" dirty="0"/>
              <a:t>分支转移方向</a:t>
            </a:r>
            <a:r>
              <a:rPr lang="en-US" altLang="zh-CN" sz="2400" dirty="0"/>
              <a:t>)</a:t>
            </a:r>
            <a:r>
              <a:rPr lang="zh-CN" altLang="en-US" sz="2400" dirty="0"/>
              <a:t>执行指令</a:t>
            </a:r>
            <a:r>
              <a:rPr lang="zh-CN" altLang="en-US" dirty="0" smtClean="0"/>
              <a:t>，</a:t>
            </a:r>
            <a:r>
              <a:rPr lang="zh-CN" altLang="en-US" sz="2400" dirty="0" smtClean="0"/>
              <a:t>但是只有预测正确时，才确认提交指令结果。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将指令执行分成：指令执行完成和指令提交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 smtClean="0"/>
              <a:t>指令提交</a:t>
            </a:r>
            <a:r>
              <a:rPr lang="en-US" altLang="zh-CN" sz="2400" dirty="0" smtClean="0"/>
              <a:t>(Instruction commit): </a:t>
            </a:r>
            <a:r>
              <a:rPr lang="zh-CN" altLang="en-US" sz="2400" dirty="0" smtClean="0"/>
              <a:t>当指令不再不确定时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400" dirty="0"/>
              <a:t>分支猜测正确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400" dirty="0"/>
              <a:t>允许指令更新寄存器堆和存储器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为了让猜测机制发挥效用，</a:t>
            </a:r>
            <a:r>
              <a:rPr lang="zh-CN" altLang="en-US" sz="2400" dirty="0" smtClean="0">
                <a:solidFill>
                  <a:srgbClr val="FF0000"/>
                </a:solidFill>
              </a:rPr>
              <a:t>可以允许指令乱序执行，但是要强制循序提交</a:t>
            </a:r>
            <a:r>
              <a:rPr lang="zh-CN" altLang="en-US" sz="2400" dirty="0" smtClean="0"/>
              <a:t>。需要一些额外的硬件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，重排序缓冲区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来阻止任何不可撤回的动作，直到指令确认提交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22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9144000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01"/>
            <a:ext cx="9144000" cy="6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8"/>
            <a:ext cx="9144000" cy="67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7"/>
            <a:ext cx="9144000" cy="65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890"/>
            <a:ext cx="9144000" cy="62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208399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避免存储器冒险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92072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ROB</a:t>
            </a:r>
            <a:r>
              <a:rPr lang="zh-CN" altLang="en-US" sz="2400" dirty="0" smtClean="0"/>
              <a:t>里指令要按程序中的顺序指令提交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in-order-commit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所以含有猜测的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Tomasulo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算法可以克服存储器产生的</a:t>
            </a:r>
            <a:r>
              <a:rPr lang="en-US" altLang="zh-CN" sz="2400" dirty="0" smtClean="0">
                <a:ea typeface="宋体" panose="02010600030101010101" pitchFamily="2" charset="-122"/>
              </a:rPr>
              <a:t>WAW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冒险和</a:t>
            </a:r>
            <a:r>
              <a:rPr lang="en-US" altLang="zh-CN" sz="2400" dirty="0" smtClean="0">
                <a:ea typeface="宋体" panose="02010600030101010101" pitchFamily="2" charset="-122"/>
              </a:rPr>
              <a:t>WAR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涉及存储器的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相关性，可以通过以下约束来维持：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如果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里面的某条活跃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排序靠前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指令指向同一个内存单元，不允许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指令执行第二步。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计算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指令有效地址时，保持它相对与前面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指令的顺序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代码中的顺序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上述限制保证了，对于指向同一个内存单元的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Store/Load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，存在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RAW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冒险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，要写入数据后再读更新后的内容。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63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50476" y="308807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多发射、调度、猜测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59658" y="194751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多发射与静态调度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7395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为了使得</a:t>
            </a:r>
            <a:r>
              <a:rPr lang="en-US" altLang="zh-CN" sz="2800" dirty="0" smtClean="0"/>
              <a:t>CPI&lt;1</a:t>
            </a:r>
            <a:r>
              <a:rPr lang="zh-CN" altLang="en-US" sz="2800" dirty="0" smtClean="0"/>
              <a:t>，需要在一个时钟周期里发射多条指令、完成多条指令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解决办法：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静态调度超标量处理机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超长指令字</a:t>
            </a:r>
            <a:r>
              <a:rPr lang="en-US" altLang="zh-CN" sz="2800" dirty="0" smtClean="0"/>
              <a:t>Very Long Instruction Word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动态调度超标量处理机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9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128"/>
            <a:ext cx="9144000" cy="47889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137" y="627797"/>
            <a:ext cx="827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</a:t>
            </a:r>
            <a:r>
              <a:rPr lang="zh-CN" altLang="en-US" sz="2400" dirty="0" smtClean="0"/>
              <a:t>多发射处理机使用主要方法及其特性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8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重排序缓冲区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46663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重排序缓冲区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400" dirty="0" smtClean="0"/>
              <a:t>Reorder buffer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): </a:t>
            </a:r>
            <a:r>
              <a:rPr lang="zh-CN" altLang="en-US" sz="2400" dirty="0"/>
              <a:t>当指令执行完毕尚未提交之前，执行结果存放于</a:t>
            </a:r>
            <a:r>
              <a:rPr lang="zh-CN" altLang="en-US" sz="2400" dirty="0" smtClean="0"/>
              <a:t>这里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重排序缓冲区包含四项内容：</a:t>
            </a:r>
            <a:endParaRPr lang="en-US" altLang="zh-CN" sz="2400" dirty="0" smtClean="0"/>
          </a:p>
          <a:p>
            <a:r>
              <a:rPr lang="zh-CN" altLang="en-US" sz="2400" dirty="0" smtClean="0"/>
              <a:t>指令种类：分支指令</a:t>
            </a:r>
            <a:r>
              <a:rPr lang="en-US" altLang="zh-CN" sz="2400" dirty="0" smtClean="0"/>
              <a:t>/Load/Store/ALU</a:t>
            </a:r>
            <a:r>
              <a:rPr lang="zh-CN" altLang="en-US" sz="2400" dirty="0" smtClean="0"/>
              <a:t>操作</a:t>
            </a:r>
            <a:endParaRPr lang="en-US" altLang="zh-CN" sz="2400" dirty="0" smtClean="0"/>
          </a:p>
          <a:p>
            <a:r>
              <a:rPr lang="zh-CN" altLang="en-US" sz="2400" dirty="0" smtClean="0"/>
              <a:t>目的寄存器、目的内存地址：寄存器编号、存储器编号</a:t>
            </a:r>
            <a:endParaRPr lang="en-US" altLang="zh-CN" sz="2400" dirty="0" smtClean="0"/>
          </a:p>
          <a:p>
            <a:r>
              <a:rPr lang="zh-CN" altLang="en-US" sz="2400" dirty="0" smtClean="0"/>
              <a:t>输出值：指令提交前的执行结果存放于这里</a:t>
            </a:r>
            <a:endParaRPr lang="en-US" altLang="zh-CN" sz="2400" dirty="0" smtClean="0"/>
          </a:p>
          <a:p>
            <a:r>
              <a:rPr lang="zh-CN" altLang="en-US" sz="2400" dirty="0" smtClean="0"/>
              <a:t>准备好：指令完成执行，数值已经准备好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引入重排序缓冲区后，保留栈也需要进行一些修改：操作数的来源改为</a:t>
            </a:r>
            <a:r>
              <a:rPr lang="en-US" altLang="zh-CN" sz="2400" dirty="0" smtClean="0"/>
              <a:t>Reorder buffer</a:t>
            </a:r>
            <a:r>
              <a:rPr lang="zh-CN" altLang="en-US" sz="2400" dirty="0" smtClean="0"/>
              <a:t>，不再是功能部件。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类似于</a:t>
            </a:r>
            <a:r>
              <a:rPr lang="en-US" altLang="zh-CN" sz="2400" dirty="0" err="1" smtClean="0"/>
              <a:t>Tomasulo</a:t>
            </a:r>
            <a:r>
              <a:rPr lang="zh-CN" altLang="en-US" sz="2400" dirty="0" smtClean="0"/>
              <a:t>原形算法中的</a:t>
            </a:r>
            <a:r>
              <a:rPr lang="en-US" altLang="zh-CN" sz="2400" dirty="0" smtClean="0"/>
              <a:t>RS</a:t>
            </a:r>
            <a:r>
              <a:rPr lang="zh-CN" altLang="en-US" sz="2400" dirty="0" smtClean="0"/>
              <a:t>，也起到扩展寄存器的作用。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29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18714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VLIW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2829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将多个操作打包到一条指令中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长指令字有空间存放许多操作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所有被编译器放到超长指令字的操作都是独立的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可以并行执行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需要编译器能够跨多条分支指令进行调度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VLIW</a:t>
            </a:r>
            <a:r>
              <a:rPr lang="zh-CN" altLang="en-US" dirty="0" smtClean="0"/>
              <a:t>处理机：一个时钟周期发射</a:t>
            </a:r>
            <a:r>
              <a:rPr lang="en-US" altLang="zh-CN" dirty="0" smtClean="0"/>
              <a:t>2</a:t>
            </a:r>
            <a:r>
              <a:rPr lang="zh-CN" altLang="en-US" dirty="0" smtClean="0"/>
              <a:t>条存储器访问操作</a:t>
            </a:r>
            <a:r>
              <a:rPr lang="en-US" altLang="zh-CN" dirty="0" smtClean="0"/>
              <a:t>+2</a:t>
            </a:r>
            <a:r>
              <a:rPr lang="zh-CN" altLang="en-US" dirty="0" smtClean="0"/>
              <a:t>个浮点数操作</a:t>
            </a:r>
            <a:r>
              <a:rPr lang="en-US" altLang="zh-CN" dirty="0" smtClean="0"/>
              <a:t>+1</a:t>
            </a:r>
            <a:r>
              <a:rPr lang="zh-CN" altLang="en-US" dirty="0" smtClean="0"/>
              <a:t>个整型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分支操作。 假如执行 </a:t>
            </a:r>
            <a:r>
              <a:rPr lang="en-US" altLang="zh-CN" dirty="0" smtClean="0"/>
              <a:t>x[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]=x[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]+s, </a:t>
            </a:r>
            <a:r>
              <a:rPr lang="zh-CN" altLang="en-US" dirty="0" smtClean="0"/>
              <a:t>亦采用循环展开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(MIPS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代码参见前关于循环展开的例子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dirty="0" smtClean="0"/>
          </a:p>
          <a:p>
            <a:r>
              <a:rPr lang="en-US" altLang="zh-CN" dirty="0" smtClean="0"/>
              <a:t>                                         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6623"/>
            <a:ext cx="9144000" cy="34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222046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VLIW 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处理机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82890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缺陷：</a:t>
            </a:r>
            <a:endParaRPr lang="en-US" altLang="zh-CN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只能静态寻找并行性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会增加代码的长度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在超长指令字生成充足的操作，需要循环代码能够大幅展开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当</a:t>
            </a:r>
            <a:r>
              <a:rPr lang="en-US" altLang="zh-CN" sz="2400" dirty="0" smtClean="0"/>
              <a:t>VLIW</a:t>
            </a:r>
            <a:r>
              <a:rPr lang="zh-CN" altLang="en-US" sz="2400" dirty="0" smtClean="0"/>
              <a:t>指令每有填满操作时，有些位会被浪费掉，对应的功能部件未能有效利用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没有冒险检测硬件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二进制代码兼容性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功能部件数量不同和部件延迟不同，会导致代码的二进制版本不同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99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多发射、动态调度、猜测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92072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现代微体系结构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动态调度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多发射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猜测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两种方法来实现多发射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分配保留栈，半个时钟周期更新流水线控制表，这样一个时钟发射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条指令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设计逻辑电路处理指令间存在的相关性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可以将两者结合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指令发射逻辑成为瓶颈，一个时钟周期发射超过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条指令将会很困难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8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70503" cy="58164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955" y="599136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该结构允许同时发射一条</a:t>
            </a:r>
            <a:r>
              <a:rPr lang="en-US" altLang="zh-CN" dirty="0" smtClean="0"/>
              <a:t>MUL</a:t>
            </a:r>
            <a:r>
              <a:rPr lang="zh-CN" altLang="en-US" dirty="0" smtClean="0"/>
              <a:t>指令、一条</a:t>
            </a:r>
            <a:r>
              <a:rPr lang="en-US" altLang="zh-CN" dirty="0" smtClean="0"/>
              <a:t>FP</a:t>
            </a:r>
            <a:r>
              <a:rPr lang="zh-CN" altLang="en-US" dirty="0" smtClean="0"/>
              <a:t>加法指令、一条整型指令和一条</a:t>
            </a:r>
            <a:r>
              <a:rPr lang="en-US" altLang="zh-CN" dirty="0" smtClean="0"/>
              <a:t>Load/Store</a:t>
            </a:r>
            <a:r>
              <a:rPr lang="zh-CN" altLang="en-US" dirty="0" smtClean="0"/>
              <a:t>指令。</a:t>
            </a:r>
            <a:endParaRPr lang="en-US" altLang="zh-CN" dirty="0" smtClean="0"/>
          </a:p>
          <a:p>
            <a:r>
              <a:rPr lang="zh-CN" altLang="en-US" dirty="0" smtClean="0"/>
              <a:t>发射与完成逻辑需要强化以允许每个时钟周期处理多条指令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29099" y="982639"/>
            <a:ext cx="151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带有猜测的多发射结构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76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318714" y="16745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多发射过程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173708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给将要发射的下一个指令束中每条指令，分配保留栈和重排序缓冲区空间。分配保留栈时，限定能在一个指令束里一起发射的每类指令的指令条数，比如一条</a:t>
            </a:r>
            <a:r>
              <a:rPr lang="en-US" altLang="zh-CN" sz="2400" dirty="0" smtClean="0"/>
              <a:t>FP</a:t>
            </a:r>
            <a:r>
              <a:rPr lang="zh-CN" altLang="en-US" sz="2400" dirty="0" smtClean="0"/>
              <a:t>运算、一条</a:t>
            </a:r>
            <a:r>
              <a:rPr lang="en-US" altLang="zh-CN" sz="2400" dirty="0" smtClean="0"/>
              <a:t>Load</a:t>
            </a:r>
            <a:r>
              <a:rPr lang="zh-CN" altLang="en-US" sz="2400" dirty="0" smtClean="0"/>
              <a:t>、一条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、一条整型指令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检查指令束中指令间的相关性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如何指令束内指令间之间存在相关性，用指令对应的重排序缓冲区编码来更新保留栈表，记录相关性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同时也需要支持多条指令完成、多条指令提交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4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示例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5" y="3712192"/>
            <a:ext cx="9144000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Loop:	LD R2,0(R1)	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R2=array element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DADDIU R2,R2,#1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increment R2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SD R2,0(R1)		</a:t>
            </a:r>
            <a:r>
              <a:rPr lang="en-US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store result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DADDIU R1,R1,#8	</a:t>
            </a:r>
            <a:r>
              <a:rPr lang="pt-BR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pt-BR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increment pointer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</a:pP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		BNE R2,R3,LOOP	</a:t>
            </a:r>
            <a:r>
              <a:rPr lang="en-US" altLang="zh-CN" sz="2400" kern="0" dirty="0" smtClean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  ;</a:t>
            </a:r>
            <a:r>
              <a:rPr lang="en-US" altLang="zh-CN" sz="2400" kern="0" dirty="0">
                <a:solidFill>
                  <a:srgbClr val="003399"/>
                </a:solidFill>
                <a:latin typeface="Arial"/>
                <a:ea typeface="宋体" panose="02010600030101010101" pitchFamily="2" charset="-122"/>
              </a:rPr>
              <a:t>branch if not last element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378424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/>
              <a:t>有一下循环代码运行于两发射处理器，分两种情况：一种带有猜测，一种没有猜测。假设处理器有独立的功能部件进行有效地址计算、</a:t>
            </a:r>
            <a:r>
              <a:rPr lang="en-US" altLang="zh-CN" sz="2400" dirty="0" smtClean="0"/>
              <a:t>ALU</a:t>
            </a:r>
            <a:r>
              <a:rPr lang="zh-CN" altLang="en-US" sz="2400" dirty="0" smtClean="0"/>
              <a:t>操作、分支指令条件码估计。最多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条同类指令能在一个时钟周期里提交。显示两种情况下，循环代码前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个迭代步的执行情况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9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503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65036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                            不带猜测时执行情况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BNE</a:t>
            </a:r>
            <a:r>
              <a:rPr lang="zh-CN" altLang="en-US" dirty="0" smtClean="0"/>
              <a:t>后面的</a:t>
            </a:r>
            <a:r>
              <a:rPr lang="en-US" altLang="zh-CN" dirty="0" smtClean="0"/>
              <a:t>LD</a:t>
            </a:r>
            <a:r>
              <a:rPr lang="zh-CN" altLang="en-US" dirty="0" smtClean="0"/>
              <a:t>指令需要等到分支转移结果明确之后才能开始执行。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个迭代步花费</a:t>
            </a:r>
            <a:r>
              <a:rPr lang="en-US" altLang="zh-CN" dirty="0" smtClean="0"/>
              <a:t>1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3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07445" cy="55136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513696"/>
            <a:ext cx="9107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                                               带猜测的执行情况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BNE</a:t>
            </a:r>
            <a:r>
              <a:rPr lang="zh-CN" altLang="en-US" dirty="0" smtClean="0"/>
              <a:t>后面的</a:t>
            </a:r>
            <a:r>
              <a:rPr lang="en-US" altLang="zh-CN" dirty="0" smtClean="0"/>
              <a:t>LD</a:t>
            </a:r>
            <a:r>
              <a:rPr lang="zh-CN" altLang="en-US" dirty="0" smtClean="0"/>
              <a:t>可以提前执行，最后根据</a:t>
            </a:r>
            <a:r>
              <a:rPr lang="en-US" altLang="zh-CN" dirty="0" smtClean="0"/>
              <a:t>BNE</a:t>
            </a:r>
            <a:r>
              <a:rPr lang="zh-CN" altLang="en-US" dirty="0" smtClean="0"/>
              <a:t>转移结果判定是否提交结果。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个迭代步花费</a:t>
            </a:r>
            <a:r>
              <a:rPr lang="en-US" altLang="zh-CN" dirty="0" smtClean="0"/>
              <a:t>14</a:t>
            </a:r>
            <a:r>
              <a:rPr lang="zh-CN" altLang="en-US" dirty="0" smtClean="0"/>
              <a:t>个时钟周期。通过比较，可以看到猜测能减少空闲周期，提升性能。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2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指令传递、猜测高级技术</a:t>
            </a:r>
            <a:endParaRPr lang="zh-CN" altLang="en-US" sz="32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419367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为了能够支持多发射机制，需要比较高的指令带宽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如果一条指令是分支指令，并且我们知道下一条真实要执行指令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正确的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，分支指令的代价可以为</a:t>
            </a:r>
            <a:r>
              <a:rPr lang="en-US" altLang="zh-CN" sz="2400" dirty="0" smtClean="0"/>
              <a:t>0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/>
              <a:t>转移</a:t>
            </a:r>
            <a:r>
              <a:rPr lang="zh-CN" altLang="en-US" sz="2400" dirty="0" smtClean="0"/>
              <a:t>目标地址表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branch target buffer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保存分支指令后面下一条要执行指令的地址。有了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该表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，可以不用等到分支指令完成译码，通过查询转移目标地址表，直接获取下一条要执行指令地址。利用当前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来查询表格，判定是否为分支指令，是否记录在表内。如果记录在表内，将记录的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预测的将要执行下一条指令的地址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送出。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27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61763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4460" y="6312866"/>
            <a:ext cx="596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Branch target buffer </a:t>
            </a:r>
            <a:r>
              <a:rPr lang="zh-CN" altLang="en-US" dirty="0" smtClean="0"/>
              <a:t>转移目标地址记录表原理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5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194750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重排序缓冲区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64776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直到指令提交时，再将结果写入寄存器和存储器</a:t>
            </a:r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对于预测错误</a:t>
            </a:r>
            <a:endParaRPr lang="en-US" altLang="zh-CN" sz="2400" dirty="0" smtClean="0"/>
          </a:p>
          <a:p>
            <a:r>
              <a:rPr lang="en-US" altLang="zh-CN" sz="2400" dirty="0" smtClean="0"/>
              <a:t>——ROB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400" dirty="0" smtClean="0"/>
              <a:t> Reorder Buffer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/>
              <a:t>重排序缓冲区里的相应内容被清除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异常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ea typeface="宋体" panose="02010600030101010101" pitchFamily="2" charset="-122"/>
              </a:rPr>
              <a:t>Exception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不予确认直到它对应的指令准备提交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如果一条猜测状态的指令造成一个异常，将异常记录到到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如果这条指令抵达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的头部，该指令不再是猜测状态，对应的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异常准备执行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92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782937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2936" y="1132764"/>
            <a:ext cx="2361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采用转移目标地址记录表</a:t>
            </a:r>
            <a:r>
              <a:rPr lang="en-US" altLang="zh-CN" dirty="0" smtClean="0"/>
              <a:t>5</a:t>
            </a:r>
            <a:r>
              <a:rPr lang="zh-CN" altLang="en-US" dirty="0" smtClean="0"/>
              <a:t>段</a:t>
            </a:r>
            <a:r>
              <a:rPr lang="en-US" altLang="zh-CN" dirty="0" smtClean="0"/>
              <a:t>RISC</a:t>
            </a:r>
            <a:r>
              <a:rPr lang="zh-CN" altLang="en-US" dirty="0" smtClean="0"/>
              <a:t>流水线指令处理步骤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8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009"/>
            <a:ext cx="9144000" cy="2380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7009" y="504859"/>
            <a:ext cx="650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</a:t>
            </a:r>
            <a:r>
              <a:rPr lang="zh-CN" altLang="en-US" sz="2400" dirty="0" smtClean="0"/>
              <a:t>各种情况下转移目标地址记录表的代价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4162567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假设只有转移成功的分支指令被记录在表格中。当分支指令在记录表中找到，并且预测正确，代价为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。当分支指令在记录表中，但是预测错误。其代价为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：要用一个时钟周期更新记录表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更新过程中不能取指令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，一个时钟周期从新的目标地址重新取指令。当分支指令不在记录表中，且预测错误。代价也是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个时钟周期：一个周期更新表格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记录新分支指令地址、预测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，一个周期从新目标地址重新取指令。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54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736980"/>
            <a:ext cx="9144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转移目标地址记录表 </a:t>
            </a:r>
            <a:r>
              <a:rPr lang="en-US" altLang="zh-CN" sz="2800" dirty="0" smtClean="0"/>
              <a:t>branch target buffer</a:t>
            </a:r>
            <a:r>
              <a:rPr lang="zh-CN" altLang="en-US" sz="2800" dirty="0" smtClean="0"/>
              <a:t>优化：</a:t>
            </a:r>
            <a:endParaRPr lang="en-US" altLang="zh-CN" sz="2800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增加转移目标地址记录表尺寸，容纳更多分支指令记录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将转移目标指令加入表格中，以补偿大尺寸转移目标地址记录表的检索时间的增加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495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77771" y="181103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返回地址预测器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28289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如果需要进一步提升分支预测的正确率，我们需要预测间接调转指令的目标地址，间接调转指令的目标在执行中是变化不定的。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大多数的无条件调转指令是函数调用结束之后的返回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同一</a:t>
            </a:r>
            <a:r>
              <a:rPr lang="zh-CN" altLang="en-US" sz="2400" dirty="0" smtClean="0"/>
              <a:t>个过程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汇编中过程相当于高级语言中的函数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可能被从几个不同地方调用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导致记录表会忘记前几次调用的返回地址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每次调用返回地址不同，需要不断更新记录表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可以用堆栈来记录返回地址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7528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集成取指令单元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14901"/>
            <a:ext cx="9144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集成取指令单元同时具有如下功能：</a:t>
            </a:r>
            <a:endParaRPr lang="en-US" altLang="zh-CN" sz="2800" dirty="0" smtClean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、分支预测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、预取指令</a:t>
            </a:r>
            <a:r>
              <a:rPr lang="en-US" altLang="zh-CN" sz="2400" dirty="0" smtClean="0"/>
              <a:t>instruction </a:t>
            </a:r>
            <a:r>
              <a:rPr lang="en-US" altLang="zh-CN" sz="2400" dirty="0" err="1" smtClean="0"/>
              <a:t>prefetch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为了支持一个周期中送出多条指令，需要进行指令预取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、指令存储器访问与缓存</a:t>
            </a:r>
            <a:endParaRPr lang="en-US" altLang="zh-CN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预取指令需要访问多个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块，甚至多个</a:t>
            </a:r>
            <a:r>
              <a:rPr lang="en-US" altLang="zh-CN" sz="2400" dirty="0" smtClean="0"/>
              <a:t>Cache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取指令单元需要提供缓冲功能，能够按需提供指令用于发射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588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045758" y="181103"/>
            <a:ext cx="7279376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集成指令发射与寄存器重命名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33748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将寄存器重命名跟指令发射结合起来：</a:t>
            </a:r>
            <a:endParaRPr lang="en-US" altLang="zh-CN" sz="2800" dirty="0" smtClean="0"/>
          </a:p>
          <a:p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发射逻辑给指令束预保留足够的物理寄存器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发射逻辑寻找指令束内部指令间的相关性，对寄存器重命名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重映射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发射逻辑寻找当前指令束与正在流失线中的指令束间的相关性，对一些必要的寄存器重命名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4902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82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64123" y="235694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ROB</a:t>
            </a:r>
            <a:r>
              <a:rPr lang="zh-CN" altLang="en-US" sz="40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操作</a:t>
            </a:r>
            <a:endParaRPr lang="zh-CN" altLang="en-US" sz="40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501254"/>
            <a:ext cx="9144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按照</a:t>
            </a:r>
            <a:r>
              <a:rPr lang="en-US" altLang="zh-CN" sz="2400" dirty="0" smtClean="0"/>
              <a:t>FIFO</a:t>
            </a:r>
            <a:r>
              <a:rPr lang="zh-CN" altLang="en-US" sz="2400" dirty="0" smtClean="0"/>
              <a:t>先进先出规则，将指令放置在重排序缓冲区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当指令执行完毕，将结果存放在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中，并将结果提供其他需要的指令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，跟保留栈起到类似作用，不过，需要用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编号类代替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保留栈编号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指令提交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instruction commit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，位于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头部的数据被些人寄存器或者存储器单元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，在猜测错误时，可以很容易撤销已执行指令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0092" cy="6701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43616" y="504966"/>
            <a:ext cx="1900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含有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Tomasulo</a:t>
            </a:r>
            <a:r>
              <a:rPr lang="zh-CN" altLang="en-US" sz="2400" dirty="0" smtClean="0"/>
              <a:t>结构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438030" y="3684895"/>
            <a:ext cx="15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与不带猜测</a:t>
            </a:r>
            <a:r>
              <a:rPr lang="en-US" altLang="zh-CN" dirty="0" err="1" smtClean="0"/>
              <a:t>Tomasulo</a:t>
            </a:r>
            <a:r>
              <a:rPr lang="zh-CN" altLang="en-US" dirty="0" smtClean="0"/>
              <a:t>结构相比，最大区别是增加了</a:t>
            </a:r>
            <a:r>
              <a:rPr lang="en-US" altLang="zh-CN" dirty="0" smtClean="0"/>
              <a:t>ROB</a:t>
            </a:r>
            <a:r>
              <a:rPr lang="zh-CN" altLang="en-US" dirty="0" smtClean="0"/>
              <a:t>和剔除了</a:t>
            </a:r>
            <a:r>
              <a:rPr lang="en-US" altLang="zh-CN" dirty="0" smtClean="0"/>
              <a:t>Store buffer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/>
              <a:t>它的功能被集成到</a:t>
            </a:r>
            <a:r>
              <a:rPr lang="en-US" altLang="zh-CN" dirty="0" smtClean="0"/>
              <a:t>ROB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250475" y="99215"/>
            <a:ext cx="6670344" cy="685799"/>
          </a:xfrm>
          <a:prstGeom prst="rect">
            <a:avLst/>
          </a:prstGeom>
          <a:noFill/>
          <a:ln cap="flat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含猜测</a:t>
            </a:r>
            <a:r>
              <a:rPr lang="en-US" altLang="zh-CN" sz="3600" b="1" kern="0" dirty="0" err="1" smtClean="0">
                <a:solidFill>
                  <a:srgbClr val="800000"/>
                </a:solidFill>
                <a:latin typeface="+mn-lt"/>
                <a:ea typeface="黑体" panose="02010609060101010101" pitchFamily="49" charset="-122"/>
              </a:rPr>
              <a:t>Tomasulo</a:t>
            </a:r>
            <a:r>
              <a:rPr lang="zh-CN" altLang="en-US" sz="3600" b="1" kern="0" dirty="0" smtClean="0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算法步骤</a:t>
            </a:r>
            <a:endParaRPr lang="zh-CN" altLang="en-US" sz="3600" b="1" kern="0" dirty="0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47" y="880549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、发射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从指令队列取指令</a:t>
            </a:r>
            <a:endParaRPr lang="en-US" altLang="zh-CN" sz="2400" dirty="0" smtClean="0"/>
          </a:p>
          <a:p>
            <a:r>
              <a:rPr lang="zh-CN" altLang="en-US" sz="2400" dirty="0" smtClean="0"/>
              <a:t>       如果保留栈和重新排序缓冲区有空闲，发射指令，送操作数以及暂存输出值的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编号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、执行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执行指令</a:t>
            </a:r>
            <a:endParaRPr lang="en-US" altLang="zh-CN" sz="2400" dirty="0" smtClean="0"/>
          </a:p>
          <a:p>
            <a:r>
              <a:rPr lang="zh-CN" altLang="en-US" sz="2400" dirty="0" smtClean="0"/>
              <a:t>     如果操作数准备好，开始执行指令。如果操作数没有准备好，监听</a:t>
            </a:r>
            <a:r>
              <a:rPr lang="en-US" altLang="zh-CN" sz="2400" dirty="0" smtClean="0"/>
              <a:t>CDB</a:t>
            </a:r>
            <a:r>
              <a:rPr lang="zh-CN" altLang="en-US" sz="2400" dirty="0" smtClean="0"/>
              <a:t>公共数据通道等待操作数。这一步需要检查</a:t>
            </a:r>
            <a:r>
              <a:rPr lang="en-US" altLang="zh-CN" sz="2400" dirty="0" smtClean="0"/>
              <a:t>RAW</a:t>
            </a:r>
            <a:r>
              <a:rPr lang="zh-CN" altLang="en-US" sz="2400" dirty="0" smtClean="0"/>
              <a:t>冒险。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、写回</a:t>
            </a:r>
            <a:endParaRPr lang="en-US" altLang="zh-CN" sz="2400" dirty="0"/>
          </a:p>
          <a:p>
            <a:r>
              <a:rPr lang="zh-CN" altLang="en-US" sz="2400" dirty="0" smtClean="0"/>
              <a:t>将结果通过</a:t>
            </a:r>
            <a:r>
              <a:rPr lang="en-US" altLang="zh-CN" sz="2400" dirty="0" smtClean="0"/>
              <a:t>CDB</a:t>
            </a:r>
            <a:r>
              <a:rPr lang="zh-CN" altLang="en-US" sz="2400" dirty="0" smtClean="0"/>
              <a:t>公共数据通道旁路传递给需要的功能部件和</a:t>
            </a:r>
            <a:r>
              <a:rPr lang="en-US" altLang="zh-CN" sz="2400" dirty="0" smtClean="0"/>
              <a:t>ROB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、指令提交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instruction commit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里的输出结果更新寄存器和内存单元</a:t>
            </a:r>
            <a:endParaRPr lang="en-US" altLang="zh-CN" sz="2400" dirty="0" smtClean="0"/>
          </a:p>
          <a:p>
            <a:r>
              <a:rPr lang="zh-CN" altLang="en-US" sz="2400" dirty="0" smtClean="0"/>
              <a:t>     当指令位于</a:t>
            </a:r>
            <a:r>
              <a:rPr lang="en-US" altLang="zh-CN" sz="2400" dirty="0" smtClean="0"/>
              <a:t>ROB</a:t>
            </a:r>
            <a:r>
              <a:rPr lang="zh-CN" altLang="en-US" sz="2400" dirty="0" smtClean="0"/>
              <a:t>头部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预测正确，消除不确定性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，更新寄存器和内存单元，并将指令从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移走。如果预测错误，将相应指令从</a:t>
            </a:r>
            <a:r>
              <a:rPr lang="en-US" altLang="zh-CN" sz="2400" dirty="0" smtClean="0">
                <a:ea typeface="宋体" panose="02010600030101010101" pitchFamily="2" charset="-122"/>
              </a:rPr>
              <a:t>ROB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里撤销。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1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7"/>
            <a:ext cx="9144000" cy="66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2"/>
            <a:ext cx="9144000" cy="66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2015</Words>
  <Application>Microsoft Office PowerPoint</Application>
  <PresentationFormat>全屏显示(4:3)</PresentationFormat>
  <Paragraphs>199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ＭＳ Ｐゴシック</vt:lpstr>
      <vt:lpstr>仿宋</vt:lpstr>
      <vt:lpstr>黑体</vt:lpstr>
      <vt:lpstr>宋体</vt:lpstr>
      <vt:lpstr>Arial</vt:lpstr>
      <vt:lpstr>Calibri</vt:lpstr>
      <vt:lpstr>Times New Roman</vt:lpstr>
      <vt:lpstr>Wingdings</vt:lpstr>
      <vt:lpstr>默认设计模板</vt:lpstr>
      <vt:lpstr>9_CS252-template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量化分析设计的基础</dc:title>
  <dc:creator>a</dc:creator>
  <cp:lastModifiedBy>a</cp:lastModifiedBy>
  <cp:revision>369</cp:revision>
  <dcterms:created xsi:type="dcterms:W3CDTF">2021-08-20T13:01:56Z</dcterms:created>
  <dcterms:modified xsi:type="dcterms:W3CDTF">2021-10-05T17:14:12Z</dcterms:modified>
</cp:coreProperties>
</file>